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handoutMasterIdLst>
    <p:handoutMasterId r:id="rId32"/>
  </p:handoutMasterIdLst>
  <p:sldIdLst>
    <p:sldId id="256" r:id="rId6"/>
    <p:sldId id="257" r:id="rId7"/>
    <p:sldId id="302" r:id="rId8"/>
    <p:sldId id="303" r:id="rId9"/>
    <p:sldId id="279" r:id="rId10"/>
    <p:sldId id="281" r:id="rId11"/>
    <p:sldId id="262" r:id="rId12"/>
    <p:sldId id="263" r:id="rId13"/>
    <p:sldId id="280" r:id="rId14"/>
    <p:sldId id="295" r:id="rId15"/>
    <p:sldId id="306" r:id="rId16"/>
    <p:sldId id="307" r:id="rId17"/>
    <p:sldId id="274" r:id="rId18"/>
    <p:sldId id="294" r:id="rId19"/>
    <p:sldId id="296" r:id="rId20"/>
    <p:sldId id="297" r:id="rId21"/>
    <p:sldId id="298" r:id="rId22"/>
    <p:sldId id="304" r:id="rId23"/>
    <p:sldId id="305" r:id="rId24"/>
    <p:sldId id="289" r:id="rId25"/>
    <p:sldId id="290" r:id="rId26"/>
    <p:sldId id="301" r:id="rId27"/>
    <p:sldId id="291" r:id="rId28"/>
    <p:sldId id="299" r:id="rId29"/>
    <p:sldId id="300" r:id="rId30"/>
    <p:sldId id="277" r:id="rId31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s, Naomi" initials="SN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84299-83C0-4759-9848-2EF9ED6BC18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EF96B234-78DB-47B5-BF5E-DFCED7B8801B}">
      <dgm:prSet phldrT="[Text]"/>
      <dgm:spPr/>
      <dgm:t>
        <a:bodyPr/>
        <a:lstStyle/>
        <a:p>
          <a:r>
            <a:rPr lang="en-US" dirty="0" smtClean="0"/>
            <a:t>Wall Envelope</a:t>
          </a:r>
          <a:endParaRPr lang="en-US" dirty="0"/>
        </a:p>
      </dgm:t>
    </dgm:pt>
    <dgm:pt modelId="{3CC8C6FD-6268-4EAE-B2D3-E71D6216EA02}" type="parTrans" cxnId="{2E85736B-1C63-4E66-9E05-1364421697FB}">
      <dgm:prSet/>
      <dgm:spPr/>
      <dgm:t>
        <a:bodyPr/>
        <a:lstStyle/>
        <a:p>
          <a:endParaRPr lang="en-US"/>
        </a:p>
      </dgm:t>
    </dgm:pt>
    <dgm:pt modelId="{A00D69D4-5BBE-4C44-8C90-798E67CB0377}" type="sibTrans" cxnId="{2E85736B-1C63-4E66-9E05-1364421697FB}">
      <dgm:prSet/>
      <dgm:spPr/>
      <dgm:t>
        <a:bodyPr/>
        <a:lstStyle/>
        <a:p>
          <a:endParaRPr lang="en-US"/>
        </a:p>
      </dgm:t>
    </dgm:pt>
    <dgm:pt modelId="{854A2111-60E8-406B-B31B-5EC2A446B170}">
      <dgm:prSet phldrT="[Text]"/>
      <dgm:spPr/>
      <dgm:t>
        <a:bodyPr/>
        <a:lstStyle/>
        <a:p>
          <a:r>
            <a:rPr lang="en-US" dirty="0" smtClean="0"/>
            <a:t>Geotechnical Investigation</a:t>
          </a:r>
          <a:endParaRPr lang="en-US" dirty="0"/>
        </a:p>
      </dgm:t>
    </dgm:pt>
    <dgm:pt modelId="{1A1E06A3-7FA5-471A-AFB4-A4A2583301FC}" type="parTrans" cxnId="{4B37ACF0-ACB3-4F35-85F1-910456688804}">
      <dgm:prSet/>
      <dgm:spPr/>
      <dgm:t>
        <a:bodyPr/>
        <a:lstStyle/>
        <a:p>
          <a:endParaRPr lang="en-US"/>
        </a:p>
      </dgm:t>
    </dgm:pt>
    <dgm:pt modelId="{421F41FA-79FE-45DF-953A-EA5B27F886CD}" type="sibTrans" cxnId="{4B37ACF0-ACB3-4F35-85F1-910456688804}">
      <dgm:prSet/>
      <dgm:spPr/>
      <dgm:t>
        <a:bodyPr/>
        <a:lstStyle/>
        <a:p>
          <a:endParaRPr lang="en-US"/>
        </a:p>
      </dgm:t>
    </dgm:pt>
    <dgm:pt modelId="{1E123E96-6AA5-4221-9E8C-045745613A63}">
      <dgm:prSet phldrT="[Text]"/>
      <dgm:spPr/>
      <dgm:t>
        <a:bodyPr/>
        <a:lstStyle/>
        <a:p>
          <a:r>
            <a:rPr lang="en-US" dirty="0" smtClean="0"/>
            <a:t>Boring Logs</a:t>
          </a:r>
        </a:p>
      </dgm:t>
    </dgm:pt>
    <dgm:pt modelId="{F6579573-6943-4C0E-820F-B157D9D408DB}" type="parTrans" cxnId="{4E9359B8-53DC-42E1-AA21-1F8F0A1477CC}">
      <dgm:prSet/>
      <dgm:spPr/>
      <dgm:t>
        <a:bodyPr/>
        <a:lstStyle/>
        <a:p>
          <a:endParaRPr lang="en-US"/>
        </a:p>
      </dgm:t>
    </dgm:pt>
    <dgm:pt modelId="{3E048809-A567-4E81-8EAA-D243EAD5599F}" type="sibTrans" cxnId="{4E9359B8-53DC-42E1-AA21-1F8F0A1477CC}">
      <dgm:prSet/>
      <dgm:spPr/>
      <dgm:t>
        <a:bodyPr/>
        <a:lstStyle/>
        <a:p>
          <a:endParaRPr lang="en-US"/>
        </a:p>
      </dgm:t>
    </dgm:pt>
    <dgm:pt modelId="{F59BA5ED-E353-4B44-9D3A-CA73A87D2055}">
      <dgm:prSet phldrT="[Text]"/>
      <dgm:spPr/>
      <dgm:t>
        <a:bodyPr/>
        <a:lstStyle/>
        <a:p>
          <a:r>
            <a:rPr lang="en-US" dirty="0" smtClean="0"/>
            <a:t>Soil Parameters</a:t>
          </a:r>
          <a:endParaRPr lang="en-US" dirty="0"/>
        </a:p>
      </dgm:t>
    </dgm:pt>
    <dgm:pt modelId="{53469716-F6FF-40A9-B57B-9E693E275559}" type="parTrans" cxnId="{A4396CFC-B845-4D19-BC1B-1DE70B2D8AE3}">
      <dgm:prSet/>
      <dgm:spPr/>
      <dgm:t>
        <a:bodyPr/>
        <a:lstStyle/>
        <a:p>
          <a:endParaRPr lang="en-US"/>
        </a:p>
      </dgm:t>
    </dgm:pt>
    <dgm:pt modelId="{C03E28A6-B444-4733-8489-77330DB803AC}" type="sibTrans" cxnId="{A4396CFC-B845-4D19-BC1B-1DE70B2D8AE3}">
      <dgm:prSet/>
      <dgm:spPr/>
      <dgm:t>
        <a:bodyPr/>
        <a:lstStyle/>
        <a:p>
          <a:endParaRPr lang="en-US"/>
        </a:p>
      </dgm:t>
    </dgm:pt>
    <dgm:pt modelId="{A9AA9584-F0FB-4B0C-BA54-E5156807F71C}" type="pres">
      <dgm:prSet presAssocID="{05884299-83C0-4759-9848-2EF9ED6BC186}" presName="Name0" presStyleCnt="0">
        <dgm:presLayoutVars>
          <dgm:dir/>
          <dgm:resizeHandles val="exact"/>
        </dgm:presLayoutVars>
      </dgm:prSet>
      <dgm:spPr/>
    </dgm:pt>
    <dgm:pt modelId="{99756F13-D46C-4A16-BFDD-B265D02792A5}" type="pres">
      <dgm:prSet presAssocID="{EF96B234-78DB-47B5-BF5E-DFCED7B8801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45243-2CD3-4E87-B11A-8B324DD17DE1}" type="pres">
      <dgm:prSet presAssocID="{A00D69D4-5BBE-4C44-8C90-798E67CB037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8A2D910-9BF9-4E9E-8B0F-F19E9AE06778}" type="pres">
      <dgm:prSet presAssocID="{A00D69D4-5BBE-4C44-8C90-798E67CB037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415C769-B62C-4D2F-974B-081BED81C0A7}" type="pres">
      <dgm:prSet presAssocID="{854A2111-60E8-406B-B31B-5EC2A446B17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6B71D-ABB4-47C8-94EA-3C47F03B6DAE}" type="pres">
      <dgm:prSet presAssocID="{421F41FA-79FE-45DF-953A-EA5B27F886C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9EDF9E8-6837-42BD-8A98-4980AB9A70D6}" type="pres">
      <dgm:prSet presAssocID="{421F41FA-79FE-45DF-953A-EA5B27F886C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3649E4-20DB-44B0-A6F6-994102CC592B}" type="pres">
      <dgm:prSet presAssocID="{1E123E96-6AA5-4221-9E8C-045745613A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068E2-1E49-4E2B-8705-AF40B1E59C23}" type="pres">
      <dgm:prSet presAssocID="{3E048809-A567-4E81-8EAA-D243EAD5599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213A1DE-B11A-460B-B504-BBB2D8DE0D19}" type="pres">
      <dgm:prSet presAssocID="{3E048809-A567-4E81-8EAA-D243EAD5599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0531287-00A9-4F8A-8AF6-7F24BD087532}" type="pres">
      <dgm:prSet presAssocID="{F59BA5ED-E353-4B44-9D3A-CA73A87D205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40F915-70CC-47D4-B056-A54AED36F3DA}" type="presOf" srcId="{854A2111-60E8-406B-B31B-5EC2A446B170}" destId="{4415C769-B62C-4D2F-974B-081BED81C0A7}" srcOrd="0" destOrd="0" presId="urn:microsoft.com/office/officeart/2005/8/layout/process1"/>
    <dgm:cxn modelId="{81F6B472-2A20-427D-B466-B928931FA008}" type="presOf" srcId="{1E123E96-6AA5-4221-9E8C-045745613A63}" destId="{E53649E4-20DB-44B0-A6F6-994102CC592B}" srcOrd="0" destOrd="0" presId="urn:microsoft.com/office/officeart/2005/8/layout/process1"/>
    <dgm:cxn modelId="{6F17263E-B0DA-4027-A4AF-B50A51DC4C84}" type="presOf" srcId="{3E048809-A567-4E81-8EAA-D243EAD5599F}" destId="{0213A1DE-B11A-460B-B504-BBB2D8DE0D19}" srcOrd="1" destOrd="0" presId="urn:microsoft.com/office/officeart/2005/8/layout/process1"/>
    <dgm:cxn modelId="{C94DFFE5-09F3-4C50-B958-A439C882EEDD}" type="presOf" srcId="{421F41FA-79FE-45DF-953A-EA5B27F886CD}" destId="{6326B71D-ABB4-47C8-94EA-3C47F03B6DAE}" srcOrd="0" destOrd="0" presId="urn:microsoft.com/office/officeart/2005/8/layout/process1"/>
    <dgm:cxn modelId="{4E9359B8-53DC-42E1-AA21-1F8F0A1477CC}" srcId="{05884299-83C0-4759-9848-2EF9ED6BC186}" destId="{1E123E96-6AA5-4221-9E8C-045745613A63}" srcOrd="2" destOrd="0" parTransId="{F6579573-6943-4C0E-820F-B157D9D408DB}" sibTransId="{3E048809-A567-4E81-8EAA-D243EAD5599F}"/>
    <dgm:cxn modelId="{6C5681E9-1C2C-441B-81DE-1B5BA41FD9D8}" type="presOf" srcId="{A00D69D4-5BBE-4C44-8C90-798E67CB0377}" destId="{08A2D910-9BF9-4E9E-8B0F-F19E9AE06778}" srcOrd="1" destOrd="0" presId="urn:microsoft.com/office/officeart/2005/8/layout/process1"/>
    <dgm:cxn modelId="{4D1C904D-4E9E-4D49-AA3B-8D39D1E2D39E}" type="presOf" srcId="{421F41FA-79FE-45DF-953A-EA5B27F886CD}" destId="{E9EDF9E8-6837-42BD-8A98-4980AB9A70D6}" srcOrd="1" destOrd="0" presId="urn:microsoft.com/office/officeart/2005/8/layout/process1"/>
    <dgm:cxn modelId="{56746745-09AE-444C-B6F4-24E2F60AFCE6}" type="presOf" srcId="{A00D69D4-5BBE-4C44-8C90-798E67CB0377}" destId="{42C45243-2CD3-4E87-B11A-8B324DD17DE1}" srcOrd="0" destOrd="0" presId="urn:microsoft.com/office/officeart/2005/8/layout/process1"/>
    <dgm:cxn modelId="{A4396CFC-B845-4D19-BC1B-1DE70B2D8AE3}" srcId="{05884299-83C0-4759-9848-2EF9ED6BC186}" destId="{F59BA5ED-E353-4B44-9D3A-CA73A87D2055}" srcOrd="3" destOrd="0" parTransId="{53469716-F6FF-40A9-B57B-9E693E275559}" sibTransId="{C03E28A6-B444-4733-8489-77330DB803AC}"/>
    <dgm:cxn modelId="{4B37ACF0-ACB3-4F35-85F1-910456688804}" srcId="{05884299-83C0-4759-9848-2EF9ED6BC186}" destId="{854A2111-60E8-406B-B31B-5EC2A446B170}" srcOrd="1" destOrd="0" parTransId="{1A1E06A3-7FA5-471A-AFB4-A4A2583301FC}" sibTransId="{421F41FA-79FE-45DF-953A-EA5B27F886CD}"/>
    <dgm:cxn modelId="{A32BC081-A8C9-4FCD-AD60-079479977F6A}" type="presOf" srcId="{EF96B234-78DB-47B5-BF5E-DFCED7B8801B}" destId="{99756F13-D46C-4A16-BFDD-B265D02792A5}" srcOrd="0" destOrd="0" presId="urn:microsoft.com/office/officeart/2005/8/layout/process1"/>
    <dgm:cxn modelId="{7A38CBCE-BD71-48F9-B7C9-E605FED561BB}" type="presOf" srcId="{05884299-83C0-4759-9848-2EF9ED6BC186}" destId="{A9AA9584-F0FB-4B0C-BA54-E5156807F71C}" srcOrd="0" destOrd="0" presId="urn:microsoft.com/office/officeart/2005/8/layout/process1"/>
    <dgm:cxn modelId="{53B76706-998E-4470-8A84-B400A349D866}" type="presOf" srcId="{F59BA5ED-E353-4B44-9D3A-CA73A87D2055}" destId="{70531287-00A9-4F8A-8AF6-7F24BD087532}" srcOrd="0" destOrd="0" presId="urn:microsoft.com/office/officeart/2005/8/layout/process1"/>
    <dgm:cxn modelId="{2E85736B-1C63-4E66-9E05-1364421697FB}" srcId="{05884299-83C0-4759-9848-2EF9ED6BC186}" destId="{EF96B234-78DB-47B5-BF5E-DFCED7B8801B}" srcOrd="0" destOrd="0" parTransId="{3CC8C6FD-6268-4EAE-B2D3-E71D6216EA02}" sibTransId="{A00D69D4-5BBE-4C44-8C90-798E67CB0377}"/>
    <dgm:cxn modelId="{FFE77209-5098-4A3F-B9D9-41DFDB1E9BCB}" type="presOf" srcId="{3E048809-A567-4E81-8EAA-D243EAD5599F}" destId="{429068E2-1E49-4E2B-8705-AF40B1E59C23}" srcOrd="0" destOrd="0" presId="urn:microsoft.com/office/officeart/2005/8/layout/process1"/>
    <dgm:cxn modelId="{EB45A80B-06BD-42DA-AE67-A75A0428EC31}" type="presParOf" srcId="{A9AA9584-F0FB-4B0C-BA54-E5156807F71C}" destId="{99756F13-D46C-4A16-BFDD-B265D02792A5}" srcOrd="0" destOrd="0" presId="urn:microsoft.com/office/officeart/2005/8/layout/process1"/>
    <dgm:cxn modelId="{1E2D17EA-77A6-477A-976D-6527059D8985}" type="presParOf" srcId="{A9AA9584-F0FB-4B0C-BA54-E5156807F71C}" destId="{42C45243-2CD3-4E87-B11A-8B324DD17DE1}" srcOrd="1" destOrd="0" presId="urn:microsoft.com/office/officeart/2005/8/layout/process1"/>
    <dgm:cxn modelId="{CB35DD80-B819-4BDE-AAF3-B36BA16EF90E}" type="presParOf" srcId="{42C45243-2CD3-4E87-B11A-8B324DD17DE1}" destId="{08A2D910-9BF9-4E9E-8B0F-F19E9AE06778}" srcOrd="0" destOrd="0" presId="urn:microsoft.com/office/officeart/2005/8/layout/process1"/>
    <dgm:cxn modelId="{00DE08AA-3035-40AF-924F-576214C50E80}" type="presParOf" srcId="{A9AA9584-F0FB-4B0C-BA54-E5156807F71C}" destId="{4415C769-B62C-4D2F-974B-081BED81C0A7}" srcOrd="2" destOrd="0" presId="urn:microsoft.com/office/officeart/2005/8/layout/process1"/>
    <dgm:cxn modelId="{7B840E23-51B0-4A68-863F-740F51032180}" type="presParOf" srcId="{A9AA9584-F0FB-4B0C-BA54-E5156807F71C}" destId="{6326B71D-ABB4-47C8-94EA-3C47F03B6DAE}" srcOrd="3" destOrd="0" presId="urn:microsoft.com/office/officeart/2005/8/layout/process1"/>
    <dgm:cxn modelId="{E9FDFD27-5D71-416B-9399-5B3DE4FB6AA3}" type="presParOf" srcId="{6326B71D-ABB4-47C8-94EA-3C47F03B6DAE}" destId="{E9EDF9E8-6837-42BD-8A98-4980AB9A70D6}" srcOrd="0" destOrd="0" presId="urn:microsoft.com/office/officeart/2005/8/layout/process1"/>
    <dgm:cxn modelId="{7282676E-4328-4C89-BACC-C82B7FDC54E7}" type="presParOf" srcId="{A9AA9584-F0FB-4B0C-BA54-E5156807F71C}" destId="{E53649E4-20DB-44B0-A6F6-994102CC592B}" srcOrd="4" destOrd="0" presId="urn:microsoft.com/office/officeart/2005/8/layout/process1"/>
    <dgm:cxn modelId="{A66D08F6-841B-43F5-B41C-5D3496E2DB53}" type="presParOf" srcId="{A9AA9584-F0FB-4B0C-BA54-E5156807F71C}" destId="{429068E2-1E49-4E2B-8705-AF40B1E59C23}" srcOrd="5" destOrd="0" presId="urn:microsoft.com/office/officeart/2005/8/layout/process1"/>
    <dgm:cxn modelId="{2CCD21BD-AD42-4B46-B1E2-958CF251A622}" type="presParOf" srcId="{429068E2-1E49-4E2B-8705-AF40B1E59C23}" destId="{0213A1DE-B11A-460B-B504-BBB2D8DE0D19}" srcOrd="0" destOrd="0" presId="urn:microsoft.com/office/officeart/2005/8/layout/process1"/>
    <dgm:cxn modelId="{48D9C5C1-4342-4F1E-A1AE-F0D326CB13CB}" type="presParOf" srcId="{A9AA9584-F0FB-4B0C-BA54-E5156807F71C}" destId="{70531287-00A9-4F8A-8AF6-7F24BD08753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4E5DDC-02FC-472B-9CBE-8DC711D7A131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39CFBCB-88AD-477C-AFC3-A7B42D2012B6}">
      <dgm:prSet phldrT="[Text]"/>
      <dgm:spPr/>
      <dgm:t>
        <a:bodyPr/>
        <a:lstStyle/>
        <a:p>
          <a:r>
            <a:rPr lang="en-US" dirty="0" smtClean="0"/>
            <a:t>Foundation Design Data</a:t>
          </a:r>
          <a:endParaRPr lang="en-US" dirty="0"/>
        </a:p>
      </dgm:t>
    </dgm:pt>
    <dgm:pt modelId="{6A12E218-6FD2-4225-A30E-EDA3E15E0298}" type="parTrans" cxnId="{4EFFDD54-7D44-4F65-8EF4-AE12CB8C9CC3}">
      <dgm:prSet/>
      <dgm:spPr/>
      <dgm:t>
        <a:bodyPr/>
        <a:lstStyle/>
        <a:p>
          <a:endParaRPr lang="en-US"/>
        </a:p>
      </dgm:t>
    </dgm:pt>
    <dgm:pt modelId="{1C9ECDFE-2AF7-4D6F-B10D-36262CF8FA92}" type="sibTrans" cxnId="{4EFFDD54-7D44-4F65-8EF4-AE12CB8C9CC3}">
      <dgm:prSet/>
      <dgm:spPr/>
      <dgm:t>
        <a:bodyPr/>
        <a:lstStyle/>
        <a:p>
          <a:endParaRPr lang="en-US"/>
        </a:p>
      </dgm:t>
    </dgm:pt>
    <dgm:pt modelId="{CF26E407-541F-4555-9484-523308BCFF06}">
      <dgm:prSet phldrT="[Text]"/>
      <dgm:spPr/>
      <dgm:t>
        <a:bodyPr/>
        <a:lstStyle/>
        <a:p>
          <a:r>
            <a:rPr lang="en-US" dirty="0" smtClean="0"/>
            <a:t>Factored Bearing Resistance Analysis</a:t>
          </a:r>
          <a:endParaRPr lang="en-US" dirty="0"/>
        </a:p>
      </dgm:t>
    </dgm:pt>
    <dgm:pt modelId="{27A84DF9-B2DF-4B19-8DBC-DAA6659E92D1}" type="parTrans" cxnId="{29FB72E2-D608-4D7E-AA9D-D5C55A88CF71}">
      <dgm:prSet/>
      <dgm:spPr/>
      <dgm:t>
        <a:bodyPr/>
        <a:lstStyle/>
        <a:p>
          <a:endParaRPr lang="en-US"/>
        </a:p>
      </dgm:t>
    </dgm:pt>
    <dgm:pt modelId="{10082A7F-FB34-4271-B82D-B1272371F8D1}" type="sibTrans" cxnId="{29FB72E2-D608-4D7E-AA9D-D5C55A88CF71}">
      <dgm:prSet/>
      <dgm:spPr/>
      <dgm:t>
        <a:bodyPr/>
        <a:lstStyle/>
        <a:p>
          <a:endParaRPr lang="en-US"/>
        </a:p>
      </dgm:t>
    </dgm:pt>
    <dgm:pt modelId="{6D97D59D-0AE2-4505-978A-267F7EECA52F}">
      <dgm:prSet phldrT="[Text]"/>
      <dgm:spPr/>
      <dgm:t>
        <a:bodyPr/>
        <a:lstStyle/>
        <a:p>
          <a:r>
            <a:rPr lang="en-US" dirty="0" smtClean="0"/>
            <a:t>Settlement Analysis</a:t>
          </a:r>
          <a:endParaRPr lang="en-US" dirty="0"/>
        </a:p>
      </dgm:t>
    </dgm:pt>
    <dgm:pt modelId="{13129D70-9A17-46CC-98EA-97B8136DEA01}" type="parTrans" cxnId="{84BB1904-702E-40CC-87E7-66EECC5C58EA}">
      <dgm:prSet/>
      <dgm:spPr/>
      <dgm:t>
        <a:bodyPr/>
        <a:lstStyle/>
        <a:p>
          <a:endParaRPr lang="en-US"/>
        </a:p>
      </dgm:t>
    </dgm:pt>
    <dgm:pt modelId="{62A9749A-C44B-421B-AAA5-DA9684BEF629}" type="sibTrans" cxnId="{84BB1904-702E-40CC-87E7-66EECC5C58EA}">
      <dgm:prSet/>
      <dgm:spPr/>
      <dgm:t>
        <a:bodyPr/>
        <a:lstStyle/>
        <a:p>
          <a:endParaRPr lang="en-US"/>
        </a:p>
      </dgm:t>
    </dgm:pt>
    <dgm:pt modelId="{086896A2-A6AF-422E-A5C9-6AE931AC7C42}">
      <dgm:prSet phldrT="[Text]"/>
      <dgm:spPr/>
      <dgm:t>
        <a:bodyPr/>
        <a:lstStyle/>
        <a:p>
          <a:r>
            <a:rPr lang="en-US" dirty="0" smtClean="0"/>
            <a:t>Differential Settlement Analysis</a:t>
          </a:r>
          <a:endParaRPr lang="en-US" dirty="0"/>
        </a:p>
      </dgm:t>
    </dgm:pt>
    <dgm:pt modelId="{B596C600-8BAB-487C-AA70-EF1C387006DC}" type="parTrans" cxnId="{1FB05FD1-AA75-496A-80D9-4A78A2D0E266}">
      <dgm:prSet/>
      <dgm:spPr/>
      <dgm:t>
        <a:bodyPr/>
        <a:lstStyle/>
        <a:p>
          <a:endParaRPr lang="en-US"/>
        </a:p>
      </dgm:t>
    </dgm:pt>
    <dgm:pt modelId="{CAF3D548-D48F-47E8-93A8-4CEC3E1D2DDA}" type="sibTrans" cxnId="{1FB05FD1-AA75-496A-80D9-4A78A2D0E266}">
      <dgm:prSet/>
      <dgm:spPr/>
      <dgm:t>
        <a:bodyPr/>
        <a:lstStyle/>
        <a:p>
          <a:endParaRPr lang="en-US"/>
        </a:p>
      </dgm:t>
    </dgm:pt>
    <dgm:pt modelId="{7BBF9B23-C5FB-408A-A78C-CAF7C8B2BAA1}">
      <dgm:prSet phldrT="[Text]"/>
      <dgm:spPr/>
      <dgm:t>
        <a:bodyPr/>
        <a:lstStyle/>
        <a:p>
          <a:r>
            <a:rPr lang="en-US" dirty="0" smtClean="0"/>
            <a:t>WFI Report</a:t>
          </a:r>
          <a:endParaRPr lang="en-US" dirty="0"/>
        </a:p>
      </dgm:t>
    </dgm:pt>
    <dgm:pt modelId="{589C908D-1EC4-4B01-966E-1E334C9A279D}" type="parTrans" cxnId="{610A7F4E-DC79-45D6-941A-10EB6CE9D326}">
      <dgm:prSet/>
      <dgm:spPr/>
      <dgm:t>
        <a:bodyPr/>
        <a:lstStyle/>
        <a:p>
          <a:endParaRPr lang="en-US"/>
        </a:p>
      </dgm:t>
    </dgm:pt>
    <dgm:pt modelId="{88E0E3B9-742D-4FEB-8586-5A2A916105F5}" type="sibTrans" cxnId="{610A7F4E-DC79-45D6-941A-10EB6CE9D326}">
      <dgm:prSet/>
      <dgm:spPr/>
      <dgm:t>
        <a:bodyPr/>
        <a:lstStyle/>
        <a:p>
          <a:endParaRPr lang="en-US"/>
        </a:p>
      </dgm:t>
    </dgm:pt>
    <dgm:pt modelId="{94158987-93D3-4B2A-87D9-588977E84E75}" type="pres">
      <dgm:prSet presAssocID="{B74E5DDC-02FC-472B-9CBE-8DC711D7A131}" presName="Name0" presStyleCnt="0">
        <dgm:presLayoutVars>
          <dgm:dir/>
          <dgm:resizeHandles val="exact"/>
        </dgm:presLayoutVars>
      </dgm:prSet>
      <dgm:spPr/>
    </dgm:pt>
    <dgm:pt modelId="{8E2E0C0A-49CE-4438-BD71-E170AF2E4883}" type="pres">
      <dgm:prSet presAssocID="{139CFBCB-88AD-477C-AFC3-A7B42D2012B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9A243-996C-4555-80DF-2FE303D6F00C}" type="pres">
      <dgm:prSet presAssocID="{1C9ECDFE-2AF7-4D6F-B10D-36262CF8FA9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495AEE1-A880-47A4-BD28-A4D33842BC16}" type="pres">
      <dgm:prSet presAssocID="{1C9ECDFE-2AF7-4D6F-B10D-36262CF8FA9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228E767-53B2-475C-9385-6140A9C9F20C}" type="pres">
      <dgm:prSet presAssocID="{CF26E407-541F-4555-9484-523308BCFF0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E069D-DE6A-43E8-B5DB-E605B49B7D70}" type="pres">
      <dgm:prSet presAssocID="{10082A7F-FB34-4271-B82D-B1272371F8D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1741C42-90B6-43F5-B831-600545FB1430}" type="pres">
      <dgm:prSet presAssocID="{10082A7F-FB34-4271-B82D-B1272371F8D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0F30870-2286-4BB1-9B22-160C961DA5B7}" type="pres">
      <dgm:prSet presAssocID="{6D97D59D-0AE2-4505-978A-267F7EECA52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0D7C3-496E-4A3C-BDFB-24F8A1610532}" type="pres">
      <dgm:prSet presAssocID="{62A9749A-C44B-421B-AAA5-DA9684BEF62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BC5D2C6-BB7C-48C1-BF55-BEBD4EC9E304}" type="pres">
      <dgm:prSet presAssocID="{62A9749A-C44B-421B-AAA5-DA9684BEF62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AD5A64F-2ABA-4477-92A5-177CB6566E9C}" type="pres">
      <dgm:prSet presAssocID="{086896A2-A6AF-422E-A5C9-6AE931AC7C4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E544B-5148-451B-B657-E5E184EF2EFF}" type="pres">
      <dgm:prSet presAssocID="{CAF3D548-D48F-47E8-93A8-4CEC3E1D2DD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EE5A835-D8FA-4328-99A8-310EC266F924}" type="pres">
      <dgm:prSet presAssocID="{CAF3D548-D48F-47E8-93A8-4CEC3E1D2DD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BE77DBE-2D3F-46CE-9A29-5F0E4B895B5F}" type="pres">
      <dgm:prSet presAssocID="{7BBF9B23-C5FB-408A-A78C-CAF7C8B2BA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05FD1-AA75-496A-80D9-4A78A2D0E266}" srcId="{B74E5DDC-02FC-472B-9CBE-8DC711D7A131}" destId="{086896A2-A6AF-422E-A5C9-6AE931AC7C42}" srcOrd="3" destOrd="0" parTransId="{B596C600-8BAB-487C-AA70-EF1C387006DC}" sibTransId="{CAF3D548-D48F-47E8-93A8-4CEC3E1D2DDA}"/>
    <dgm:cxn modelId="{787B1A3D-042A-46D9-9F1C-716970B091F1}" type="presOf" srcId="{CF26E407-541F-4555-9484-523308BCFF06}" destId="{4228E767-53B2-475C-9385-6140A9C9F20C}" srcOrd="0" destOrd="0" presId="urn:microsoft.com/office/officeart/2005/8/layout/process1"/>
    <dgm:cxn modelId="{0EE8F577-B50E-4446-9510-E67D706A60A8}" type="presOf" srcId="{10082A7F-FB34-4271-B82D-B1272371F8D1}" destId="{39FE069D-DE6A-43E8-B5DB-E605B49B7D70}" srcOrd="0" destOrd="0" presId="urn:microsoft.com/office/officeart/2005/8/layout/process1"/>
    <dgm:cxn modelId="{FB444930-3B05-47FE-8E04-0FD97BCD6D57}" type="presOf" srcId="{7BBF9B23-C5FB-408A-A78C-CAF7C8B2BAA1}" destId="{5BE77DBE-2D3F-46CE-9A29-5F0E4B895B5F}" srcOrd="0" destOrd="0" presId="urn:microsoft.com/office/officeart/2005/8/layout/process1"/>
    <dgm:cxn modelId="{2CA30397-6581-4903-BC1B-46E1C04CEC5D}" type="presOf" srcId="{086896A2-A6AF-422E-A5C9-6AE931AC7C42}" destId="{BAD5A64F-2ABA-4477-92A5-177CB6566E9C}" srcOrd="0" destOrd="0" presId="urn:microsoft.com/office/officeart/2005/8/layout/process1"/>
    <dgm:cxn modelId="{7AF0C01E-A4B1-447B-A8DC-9063C0ABE42E}" type="presOf" srcId="{139CFBCB-88AD-477C-AFC3-A7B42D2012B6}" destId="{8E2E0C0A-49CE-4438-BD71-E170AF2E4883}" srcOrd="0" destOrd="0" presId="urn:microsoft.com/office/officeart/2005/8/layout/process1"/>
    <dgm:cxn modelId="{623A3449-C90F-4137-9A73-42CCAA28151B}" type="presOf" srcId="{CAF3D548-D48F-47E8-93A8-4CEC3E1D2DDA}" destId="{CEE5A835-D8FA-4328-99A8-310EC266F924}" srcOrd="1" destOrd="0" presId="urn:microsoft.com/office/officeart/2005/8/layout/process1"/>
    <dgm:cxn modelId="{E48AC7E3-24B0-4ECE-A708-993683C95BA0}" type="presOf" srcId="{6D97D59D-0AE2-4505-978A-267F7EECA52F}" destId="{90F30870-2286-4BB1-9B22-160C961DA5B7}" srcOrd="0" destOrd="0" presId="urn:microsoft.com/office/officeart/2005/8/layout/process1"/>
    <dgm:cxn modelId="{C134F47C-D50A-41C9-BFA7-2453F58B5B4D}" type="presOf" srcId="{62A9749A-C44B-421B-AAA5-DA9684BEF629}" destId="{2BC5D2C6-BB7C-48C1-BF55-BEBD4EC9E304}" srcOrd="1" destOrd="0" presId="urn:microsoft.com/office/officeart/2005/8/layout/process1"/>
    <dgm:cxn modelId="{C3360BBC-CF40-4EE2-B49A-A4579D714E18}" type="presOf" srcId="{CAF3D548-D48F-47E8-93A8-4CEC3E1D2DDA}" destId="{915E544B-5148-451B-B657-E5E184EF2EFF}" srcOrd="0" destOrd="0" presId="urn:microsoft.com/office/officeart/2005/8/layout/process1"/>
    <dgm:cxn modelId="{29FB72E2-D608-4D7E-AA9D-D5C55A88CF71}" srcId="{B74E5DDC-02FC-472B-9CBE-8DC711D7A131}" destId="{CF26E407-541F-4555-9484-523308BCFF06}" srcOrd="1" destOrd="0" parTransId="{27A84DF9-B2DF-4B19-8DBC-DAA6659E92D1}" sibTransId="{10082A7F-FB34-4271-B82D-B1272371F8D1}"/>
    <dgm:cxn modelId="{6824EFFC-C3AF-4A66-B8B8-3FB5538C10D0}" type="presOf" srcId="{1C9ECDFE-2AF7-4D6F-B10D-36262CF8FA92}" destId="{3829A243-996C-4555-80DF-2FE303D6F00C}" srcOrd="0" destOrd="0" presId="urn:microsoft.com/office/officeart/2005/8/layout/process1"/>
    <dgm:cxn modelId="{84BB1904-702E-40CC-87E7-66EECC5C58EA}" srcId="{B74E5DDC-02FC-472B-9CBE-8DC711D7A131}" destId="{6D97D59D-0AE2-4505-978A-267F7EECA52F}" srcOrd="2" destOrd="0" parTransId="{13129D70-9A17-46CC-98EA-97B8136DEA01}" sibTransId="{62A9749A-C44B-421B-AAA5-DA9684BEF629}"/>
    <dgm:cxn modelId="{32A0A8D7-A01E-435F-B205-E69063B0A01B}" type="presOf" srcId="{62A9749A-C44B-421B-AAA5-DA9684BEF629}" destId="{8D70D7C3-496E-4A3C-BDFB-24F8A1610532}" srcOrd="0" destOrd="0" presId="urn:microsoft.com/office/officeart/2005/8/layout/process1"/>
    <dgm:cxn modelId="{731DCAFC-87F0-4D62-B06A-1D3CC252274F}" type="presOf" srcId="{1C9ECDFE-2AF7-4D6F-B10D-36262CF8FA92}" destId="{B495AEE1-A880-47A4-BD28-A4D33842BC16}" srcOrd="1" destOrd="0" presId="urn:microsoft.com/office/officeart/2005/8/layout/process1"/>
    <dgm:cxn modelId="{610A7F4E-DC79-45D6-941A-10EB6CE9D326}" srcId="{B74E5DDC-02FC-472B-9CBE-8DC711D7A131}" destId="{7BBF9B23-C5FB-408A-A78C-CAF7C8B2BAA1}" srcOrd="4" destOrd="0" parTransId="{589C908D-1EC4-4B01-966E-1E334C9A279D}" sibTransId="{88E0E3B9-742D-4FEB-8586-5A2A916105F5}"/>
    <dgm:cxn modelId="{B1D7DF32-72E0-49F7-A4CB-9133C17F01D5}" type="presOf" srcId="{B74E5DDC-02FC-472B-9CBE-8DC711D7A131}" destId="{94158987-93D3-4B2A-87D9-588977E84E75}" srcOrd="0" destOrd="0" presId="urn:microsoft.com/office/officeart/2005/8/layout/process1"/>
    <dgm:cxn modelId="{4EFFDD54-7D44-4F65-8EF4-AE12CB8C9CC3}" srcId="{B74E5DDC-02FC-472B-9CBE-8DC711D7A131}" destId="{139CFBCB-88AD-477C-AFC3-A7B42D2012B6}" srcOrd="0" destOrd="0" parTransId="{6A12E218-6FD2-4225-A30E-EDA3E15E0298}" sibTransId="{1C9ECDFE-2AF7-4D6F-B10D-36262CF8FA92}"/>
    <dgm:cxn modelId="{10163003-D97F-449D-A355-CAB4659ECC93}" type="presOf" srcId="{10082A7F-FB34-4271-B82D-B1272371F8D1}" destId="{51741C42-90B6-43F5-B831-600545FB1430}" srcOrd="1" destOrd="0" presId="urn:microsoft.com/office/officeart/2005/8/layout/process1"/>
    <dgm:cxn modelId="{F81E93EC-4959-4D05-9FCC-557F41128A47}" type="presParOf" srcId="{94158987-93D3-4B2A-87D9-588977E84E75}" destId="{8E2E0C0A-49CE-4438-BD71-E170AF2E4883}" srcOrd="0" destOrd="0" presId="urn:microsoft.com/office/officeart/2005/8/layout/process1"/>
    <dgm:cxn modelId="{D571C499-41A5-43AE-BE87-E6CF4C0B2E90}" type="presParOf" srcId="{94158987-93D3-4B2A-87D9-588977E84E75}" destId="{3829A243-996C-4555-80DF-2FE303D6F00C}" srcOrd="1" destOrd="0" presId="urn:microsoft.com/office/officeart/2005/8/layout/process1"/>
    <dgm:cxn modelId="{775D5FCD-FA2A-40FE-A863-4091EE1417C6}" type="presParOf" srcId="{3829A243-996C-4555-80DF-2FE303D6F00C}" destId="{B495AEE1-A880-47A4-BD28-A4D33842BC16}" srcOrd="0" destOrd="0" presId="urn:microsoft.com/office/officeart/2005/8/layout/process1"/>
    <dgm:cxn modelId="{DCFBA9D2-C19C-48E8-B4A5-A6D801476F00}" type="presParOf" srcId="{94158987-93D3-4B2A-87D9-588977E84E75}" destId="{4228E767-53B2-475C-9385-6140A9C9F20C}" srcOrd="2" destOrd="0" presId="urn:microsoft.com/office/officeart/2005/8/layout/process1"/>
    <dgm:cxn modelId="{498773A4-2A52-4F97-BF0A-1D44C7C85D52}" type="presParOf" srcId="{94158987-93D3-4B2A-87D9-588977E84E75}" destId="{39FE069D-DE6A-43E8-B5DB-E605B49B7D70}" srcOrd="3" destOrd="0" presId="urn:microsoft.com/office/officeart/2005/8/layout/process1"/>
    <dgm:cxn modelId="{F88256BE-1733-405B-B2C7-330650879322}" type="presParOf" srcId="{39FE069D-DE6A-43E8-B5DB-E605B49B7D70}" destId="{51741C42-90B6-43F5-B831-600545FB1430}" srcOrd="0" destOrd="0" presId="urn:microsoft.com/office/officeart/2005/8/layout/process1"/>
    <dgm:cxn modelId="{1FBFBBDE-8614-4DBC-A751-9712E6492532}" type="presParOf" srcId="{94158987-93D3-4B2A-87D9-588977E84E75}" destId="{90F30870-2286-4BB1-9B22-160C961DA5B7}" srcOrd="4" destOrd="0" presId="urn:microsoft.com/office/officeart/2005/8/layout/process1"/>
    <dgm:cxn modelId="{AE4FD6FA-30ED-4D53-ADE3-9C8AB2EF072E}" type="presParOf" srcId="{94158987-93D3-4B2A-87D9-588977E84E75}" destId="{8D70D7C3-496E-4A3C-BDFB-24F8A1610532}" srcOrd="5" destOrd="0" presId="urn:microsoft.com/office/officeart/2005/8/layout/process1"/>
    <dgm:cxn modelId="{9174642F-5765-46FA-B330-FAC97613EECE}" type="presParOf" srcId="{8D70D7C3-496E-4A3C-BDFB-24F8A1610532}" destId="{2BC5D2C6-BB7C-48C1-BF55-BEBD4EC9E304}" srcOrd="0" destOrd="0" presId="urn:microsoft.com/office/officeart/2005/8/layout/process1"/>
    <dgm:cxn modelId="{D369CE77-C3BB-4EE9-B431-99E4E2B30D67}" type="presParOf" srcId="{94158987-93D3-4B2A-87D9-588977E84E75}" destId="{BAD5A64F-2ABA-4477-92A5-177CB6566E9C}" srcOrd="6" destOrd="0" presId="urn:microsoft.com/office/officeart/2005/8/layout/process1"/>
    <dgm:cxn modelId="{9DF267CC-7220-479B-A1D5-701372DA68E0}" type="presParOf" srcId="{94158987-93D3-4B2A-87D9-588977E84E75}" destId="{915E544B-5148-451B-B657-E5E184EF2EFF}" srcOrd="7" destOrd="0" presId="urn:microsoft.com/office/officeart/2005/8/layout/process1"/>
    <dgm:cxn modelId="{65E21305-A544-41D9-BF76-C7B1225CED8D}" type="presParOf" srcId="{915E544B-5148-451B-B657-E5E184EF2EFF}" destId="{CEE5A835-D8FA-4328-99A8-310EC266F924}" srcOrd="0" destOrd="0" presId="urn:microsoft.com/office/officeart/2005/8/layout/process1"/>
    <dgm:cxn modelId="{80FFB426-7352-4BC5-8531-BA1AD6C14A39}" type="presParOf" srcId="{94158987-93D3-4B2A-87D9-588977E84E75}" destId="{5BE77DBE-2D3F-46CE-9A29-5F0E4B895B5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56F13-D46C-4A16-BFDD-B265D02792A5}">
      <dsp:nvSpPr>
        <dsp:cNvPr id="0" name=""/>
        <dsp:cNvSpPr/>
      </dsp:nvSpPr>
      <dsp:spPr>
        <a:xfrm>
          <a:off x="3834" y="556740"/>
          <a:ext cx="1676458" cy="1005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Wall Envelope</a:t>
          </a:r>
          <a:endParaRPr lang="en-US" sz="2100" kern="1200" dirty="0"/>
        </a:p>
      </dsp:txBody>
      <dsp:txXfrm>
        <a:off x="33295" y="586201"/>
        <a:ext cx="1617536" cy="946953"/>
      </dsp:txXfrm>
    </dsp:sp>
    <dsp:sp modelId="{42C45243-2CD3-4E87-B11A-8B324DD17DE1}">
      <dsp:nvSpPr>
        <dsp:cNvPr id="0" name=""/>
        <dsp:cNvSpPr/>
      </dsp:nvSpPr>
      <dsp:spPr>
        <a:xfrm>
          <a:off x="1847939" y="851797"/>
          <a:ext cx="355409" cy="415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847939" y="934949"/>
        <a:ext cx="248786" cy="249457"/>
      </dsp:txXfrm>
    </dsp:sp>
    <dsp:sp modelId="{4415C769-B62C-4D2F-974B-081BED81C0A7}">
      <dsp:nvSpPr>
        <dsp:cNvPr id="0" name=""/>
        <dsp:cNvSpPr/>
      </dsp:nvSpPr>
      <dsp:spPr>
        <a:xfrm>
          <a:off x="2350876" y="556740"/>
          <a:ext cx="1676458" cy="1005875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Geotechnical Investigation</a:t>
          </a:r>
          <a:endParaRPr lang="en-US" sz="2100" kern="1200" dirty="0"/>
        </a:p>
      </dsp:txBody>
      <dsp:txXfrm>
        <a:off x="2380337" y="586201"/>
        <a:ext cx="1617536" cy="946953"/>
      </dsp:txXfrm>
    </dsp:sp>
    <dsp:sp modelId="{6326B71D-ABB4-47C8-94EA-3C47F03B6DAE}">
      <dsp:nvSpPr>
        <dsp:cNvPr id="0" name=""/>
        <dsp:cNvSpPr/>
      </dsp:nvSpPr>
      <dsp:spPr>
        <a:xfrm>
          <a:off x="4194981" y="851797"/>
          <a:ext cx="355409" cy="415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194981" y="934949"/>
        <a:ext cx="248786" cy="249457"/>
      </dsp:txXfrm>
    </dsp:sp>
    <dsp:sp modelId="{E53649E4-20DB-44B0-A6F6-994102CC592B}">
      <dsp:nvSpPr>
        <dsp:cNvPr id="0" name=""/>
        <dsp:cNvSpPr/>
      </dsp:nvSpPr>
      <dsp:spPr>
        <a:xfrm>
          <a:off x="4697919" y="556740"/>
          <a:ext cx="1676458" cy="1005875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Boring Logs</a:t>
          </a:r>
        </a:p>
      </dsp:txBody>
      <dsp:txXfrm>
        <a:off x="4727380" y="586201"/>
        <a:ext cx="1617536" cy="946953"/>
      </dsp:txXfrm>
    </dsp:sp>
    <dsp:sp modelId="{429068E2-1E49-4E2B-8705-AF40B1E59C23}">
      <dsp:nvSpPr>
        <dsp:cNvPr id="0" name=""/>
        <dsp:cNvSpPr/>
      </dsp:nvSpPr>
      <dsp:spPr>
        <a:xfrm>
          <a:off x="6542024" y="851797"/>
          <a:ext cx="355409" cy="415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542024" y="934949"/>
        <a:ext cx="248786" cy="249457"/>
      </dsp:txXfrm>
    </dsp:sp>
    <dsp:sp modelId="{70531287-00A9-4F8A-8AF6-7F24BD087532}">
      <dsp:nvSpPr>
        <dsp:cNvPr id="0" name=""/>
        <dsp:cNvSpPr/>
      </dsp:nvSpPr>
      <dsp:spPr>
        <a:xfrm>
          <a:off x="7044961" y="556740"/>
          <a:ext cx="1676458" cy="100587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Soil Parameters</a:t>
          </a:r>
          <a:endParaRPr lang="en-US" sz="2100" kern="1200" dirty="0"/>
        </a:p>
      </dsp:txBody>
      <dsp:txXfrm>
        <a:off x="7074422" y="586201"/>
        <a:ext cx="1617536" cy="946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E0C0A-49CE-4438-BD71-E170AF2E4883}">
      <dsp:nvSpPr>
        <dsp:cNvPr id="0" name=""/>
        <dsp:cNvSpPr/>
      </dsp:nvSpPr>
      <dsp:spPr>
        <a:xfrm>
          <a:off x="4464" y="430580"/>
          <a:ext cx="1384101" cy="12197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Foundation Design Data</a:t>
          </a:r>
          <a:endParaRPr lang="en-US" sz="1800" kern="1200" dirty="0"/>
        </a:p>
      </dsp:txBody>
      <dsp:txXfrm>
        <a:off x="40189" y="466305"/>
        <a:ext cx="1312651" cy="1148289"/>
      </dsp:txXfrm>
    </dsp:sp>
    <dsp:sp modelId="{3829A243-996C-4555-80DF-2FE303D6F00C}">
      <dsp:nvSpPr>
        <dsp:cNvPr id="0" name=""/>
        <dsp:cNvSpPr/>
      </dsp:nvSpPr>
      <dsp:spPr>
        <a:xfrm>
          <a:off x="1526976" y="868821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26976" y="937472"/>
        <a:ext cx="205400" cy="205955"/>
      </dsp:txXfrm>
    </dsp:sp>
    <dsp:sp modelId="{4228E767-53B2-475C-9385-6140A9C9F20C}">
      <dsp:nvSpPr>
        <dsp:cNvPr id="0" name=""/>
        <dsp:cNvSpPr/>
      </dsp:nvSpPr>
      <dsp:spPr>
        <a:xfrm>
          <a:off x="1942207" y="430580"/>
          <a:ext cx="1384101" cy="1219739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Factored Bearing Resistance Analysis</a:t>
          </a:r>
          <a:endParaRPr lang="en-US" sz="1800" kern="1200" dirty="0"/>
        </a:p>
      </dsp:txBody>
      <dsp:txXfrm>
        <a:off x="1977932" y="466305"/>
        <a:ext cx="1312651" cy="1148289"/>
      </dsp:txXfrm>
    </dsp:sp>
    <dsp:sp modelId="{39FE069D-DE6A-43E8-B5DB-E605B49B7D70}">
      <dsp:nvSpPr>
        <dsp:cNvPr id="0" name=""/>
        <dsp:cNvSpPr/>
      </dsp:nvSpPr>
      <dsp:spPr>
        <a:xfrm>
          <a:off x="3464718" y="868821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464718" y="937472"/>
        <a:ext cx="205400" cy="205955"/>
      </dsp:txXfrm>
    </dsp:sp>
    <dsp:sp modelId="{90F30870-2286-4BB1-9B22-160C961DA5B7}">
      <dsp:nvSpPr>
        <dsp:cNvPr id="0" name=""/>
        <dsp:cNvSpPr/>
      </dsp:nvSpPr>
      <dsp:spPr>
        <a:xfrm>
          <a:off x="3879949" y="430580"/>
          <a:ext cx="1384101" cy="1219739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Settlement Analysis</a:t>
          </a:r>
          <a:endParaRPr lang="en-US" sz="1800" kern="1200" dirty="0"/>
        </a:p>
      </dsp:txBody>
      <dsp:txXfrm>
        <a:off x="3915674" y="466305"/>
        <a:ext cx="1312651" cy="1148289"/>
      </dsp:txXfrm>
    </dsp:sp>
    <dsp:sp modelId="{8D70D7C3-496E-4A3C-BDFB-24F8A1610532}">
      <dsp:nvSpPr>
        <dsp:cNvPr id="0" name=""/>
        <dsp:cNvSpPr/>
      </dsp:nvSpPr>
      <dsp:spPr>
        <a:xfrm>
          <a:off x="5402460" y="868821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402460" y="937472"/>
        <a:ext cx="205400" cy="205955"/>
      </dsp:txXfrm>
    </dsp:sp>
    <dsp:sp modelId="{BAD5A64F-2ABA-4477-92A5-177CB6566E9C}">
      <dsp:nvSpPr>
        <dsp:cNvPr id="0" name=""/>
        <dsp:cNvSpPr/>
      </dsp:nvSpPr>
      <dsp:spPr>
        <a:xfrm>
          <a:off x="5817691" y="430580"/>
          <a:ext cx="1384101" cy="1219739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Differential Settlement Analysis</a:t>
          </a:r>
          <a:endParaRPr lang="en-US" sz="1800" kern="1200" dirty="0"/>
        </a:p>
      </dsp:txBody>
      <dsp:txXfrm>
        <a:off x="5853416" y="466305"/>
        <a:ext cx="1312651" cy="1148289"/>
      </dsp:txXfrm>
    </dsp:sp>
    <dsp:sp modelId="{915E544B-5148-451B-B657-E5E184EF2EFF}">
      <dsp:nvSpPr>
        <dsp:cNvPr id="0" name=""/>
        <dsp:cNvSpPr/>
      </dsp:nvSpPr>
      <dsp:spPr>
        <a:xfrm>
          <a:off x="7340203" y="868821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340203" y="937472"/>
        <a:ext cx="205400" cy="205955"/>
      </dsp:txXfrm>
    </dsp:sp>
    <dsp:sp modelId="{5BE77DBE-2D3F-46CE-9A29-5F0E4B895B5F}">
      <dsp:nvSpPr>
        <dsp:cNvPr id="0" name=""/>
        <dsp:cNvSpPr/>
      </dsp:nvSpPr>
      <dsp:spPr>
        <a:xfrm>
          <a:off x="7755433" y="430580"/>
          <a:ext cx="1384101" cy="121973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WFI Report</a:t>
          </a:r>
          <a:endParaRPr lang="en-US" sz="1800" kern="1200" dirty="0"/>
        </a:p>
      </dsp:txBody>
      <dsp:txXfrm>
        <a:off x="7791158" y="466305"/>
        <a:ext cx="1312651" cy="1148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14409-B8D8-450E-9937-1BDBA42B465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00345-C412-4ED0-B58C-BD20E69C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9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DOT_PPTemplate_Fi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18457" y="1907494"/>
            <a:ext cx="7563394" cy="1521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 baseline="0"/>
            </a:lvl1pPr>
          </a:lstStyle>
          <a:p>
            <a:r>
              <a:rPr lang="en-US" dirty="0" smtClean="0"/>
              <a:t>GDOT PowerPoint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8A41-2776-41A4-8EE4-5A5406A39CA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6093-A190-4231-8E3F-1E8C09C6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8A41-2776-41A4-8EE4-5A5406A39CA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6093-A190-4231-8E3F-1E8C09C6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5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8A41-2776-41A4-8EE4-5A5406A39CA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6093-A190-4231-8E3F-1E8C09C6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60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8A41-2776-41A4-8EE4-5A5406A39CA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6093-A190-4231-8E3F-1E8C09C6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8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8A41-2776-41A4-8EE4-5A5406A39CA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6093-A190-4231-8E3F-1E8C09C6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80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8A41-2776-41A4-8EE4-5A5406A39CA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6093-A190-4231-8E3F-1E8C09C6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41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8A41-2776-41A4-8EE4-5A5406A39CA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6093-A190-4231-8E3F-1E8C09C6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96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8A41-2776-41A4-8EE4-5A5406A39CA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6093-A190-4231-8E3F-1E8C09C6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1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DOT_PPTemplate_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39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8A41-2776-41A4-8EE4-5A5406A39CA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6093-A190-4231-8E3F-1E8C09C6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44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8A41-2776-41A4-8EE4-5A5406A39CA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6093-A190-4231-8E3F-1E8C09C6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78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8A41-2776-41A4-8EE4-5A5406A39CA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6093-A190-4231-8E3F-1E8C09C6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9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8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7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1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910-8955-5A40-8CDD-E616E4A3582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2CE3-68E7-CB40-BC41-425B362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6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20910-8955-5A40-8CDD-E616E4A3582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72CE3-68E7-CB40-BC41-425B362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6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B8A41-2776-41A4-8EE4-5A5406A39CA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6093-A190-4231-8E3F-1E8C09C6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1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681101"/>
            <a:ext cx="6400800" cy="1752600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LRFD Methodology</a:t>
            </a:r>
          </a:p>
          <a:p>
            <a:pPr>
              <a:spcBef>
                <a:spcPts val="600"/>
              </a:spcBef>
            </a:pPr>
            <a:endParaRPr lang="en-US" sz="1800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  <a:latin typeface="Myriad Pro"/>
                <a:cs typeface="Myriad Pro"/>
              </a:rPr>
              <a:t>Adebola Adelakun, E.I.T., MSCE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1326379"/>
            <a:ext cx="7563394" cy="15215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GDOT Approach to </a:t>
            </a:r>
            <a:br>
              <a:rPr lang="en-US" dirty="0" smtClean="0"/>
            </a:br>
            <a:r>
              <a:rPr lang="en-US" dirty="0" smtClean="0"/>
              <a:t>Wall Foundation Investigations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97" y="274638"/>
            <a:ext cx="8379303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Soil Parameter Calculations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" y="1221897"/>
            <a:ext cx="9107808" cy="5284099"/>
          </a:xfrm>
        </p:spPr>
      </p:pic>
    </p:spTree>
    <p:extLst>
      <p:ext uri="{BB962C8B-B14F-4D97-AF65-F5344CB8AC3E}">
        <p14:creationId xmlns:p14="http://schemas.microsoft.com/office/powerpoint/2010/main" val="18675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4552"/>
            <a:ext cx="8229600" cy="1143000"/>
          </a:xfrm>
        </p:spPr>
        <p:txBody>
          <a:bodyPr/>
          <a:lstStyle/>
          <a:p>
            <a:r>
              <a:rPr lang="en-US" dirty="0" smtClean="0"/>
              <a:t>End of Phase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5270"/>
            <a:ext cx="8229600" cy="1143000"/>
          </a:xfrm>
        </p:spPr>
        <p:txBody>
          <a:bodyPr/>
          <a:lstStyle/>
          <a:p>
            <a:r>
              <a:rPr lang="en-US" dirty="0" smtClean="0"/>
              <a:t>Phase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1773"/>
          </a:xfrm>
        </p:spPr>
        <p:txBody>
          <a:bodyPr/>
          <a:lstStyle/>
          <a:p>
            <a:r>
              <a:rPr lang="en-US" sz="2600" dirty="0">
                <a:solidFill>
                  <a:srgbClr val="4F81BD">
                    <a:lumMod val="75000"/>
                  </a:srgbClr>
                </a:solidFill>
              </a:rPr>
              <a:t>Phase 2 – </a:t>
            </a:r>
            <a:r>
              <a:rPr lang="en-US" sz="2600" dirty="0" smtClean="0">
                <a:solidFill>
                  <a:srgbClr val="4F81BD">
                    <a:lumMod val="75000"/>
                  </a:srgbClr>
                </a:solidFill>
              </a:rPr>
              <a:t>WFI </a:t>
            </a:r>
            <a:r>
              <a:rPr lang="en-US" sz="2600" dirty="0">
                <a:solidFill>
                  <a:srgbClr val="4F81BD">
                    <a:lumMod val="75000"/>
                  </a:srgbClr>
                </a:solidFill>
              </a:rPr>
              <a:t>Analysis and </a:t>
            </a:r>
            <a:r>
              <a:rPr lang="en-US" sz="2600" dirty="0" smtClean="0">
                <a:solidFill>
                  <a:srgbClr val="4F81BD">
                    <a:lumMod val="75000"/>
                  </a:srgbClr>
                </a:solidFill>
              </a:rPr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1690"/>
            <a:ext cx="8484499" cy="4784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Foundation Design Data</a:t>
            </a:r>
            <a:r>
              <a:rPr lang="en-US" dirty="0"/>
              <a:t> Letter received from Bridge Office contains: </a:t>
            </a:r>
            <a:endParaRPr lang="en-US" dirty="0" smtClean="0"/>
          </a:p>
          <a:p>
            <a:r>
              <a:rPr lang="en-US" dirty="0" smtClean="0"/>
              <a:t>Wall Heights</a:t>
            </a:r>
          </a:p>
          <a:p>
            <a:r>
              <a:rPr lang="en-US" dirty="0" smtClean="0"/>
              <a:t>Base Width/Strap Lengths (MSE Walls)</a:t>
            </a:r>
          </a:p>
          <a:p>
            <a:r>
              <a:rPr lang="en-US" dirty="0" smtClean="0"/>
              <a:t>Bearing Pressure (Strength and Service Limit States)</a:t>
            </a:r>
          </a:p>
          <a:p>
            <a:r>
              <a:rPr lang="en-US" dirty="0" smtClean="0"/>
              <a:t>Effective Base Width/Strap Lengths (Strength and Service Limit States) – due to “eccentricity”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9"/>
          <a:stretch/>
        </p:blipFill>
        <p:spPr>
          <a:xfrm>
            <a:off x="498332" y="605588"/>
            <a:ext cx="8079226" cy="5598660"/>
          </a:xfrm>
        </p:spPr>
      </p:pic>
    </p:spTree>
    <p:extLst>
      <p:ext uri="{BB962C8B-B14F-4D97-AF65-F5344CB8AC3E}">
        <p14:creationId xmlns:p14="http://schemas.microsoft.com/office/powerpoint/2010/main" val="23128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62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Divide Wall into Height Sections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" y="1189529"/>
            <a:ext cx="9063466" cy="5672589"/>
          </a:xfrm>
        </p:spPr>
      </p:pic>
    </p:spTree>
    <p:extLst>
      <p:ext uri="{BB962C8B-B14F-4D97-AF65-F5344CB8AC3E}">
        <p14:creationId xmlns:p14="http://schemas.microsoft.com/office/powerpoint/2010/main" val="26418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“Input” Tab on 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417638"/>
            <a:ext cx="8917423" cy="497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Perform analysis per ‘wall height’ </a:t>
            </a:r>
            <a:r>
              <a:rPr lang="en-US" dirty="0" smtClean="0"/>
              <a:t>section </a:t>
            </a:r>
          </a:p>
          <a:p>
            <a:pPr marL="0" indent="0">
              <a:buNone/>
            </a:pPr>
            <a:r>
              <a:rPr lang="en-US" dirty="0" smtClean="0"/>
              <a:t>Enter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Project info</a:t>
            </a:r>
          </a:p>
          <a:p>
            <a:r>
              <a:rPr lang="en-US" dirty="0" smtClean="0"/>
              <a:t>GWT (boring log) and Energy Rating (from Driller)</a:t>
            </a:r>
          </a:p>
          <a:p>
            <a:r>
              <a:rPr lang="en-US" dirty="0"/>
              <a:t>F</a:t>
            </a:r>
            <a:r>
              <a:rPr lang="en-US" dirty="0" smtClean="0"/>
              <a:t>ooting length (from wall envelope)</a:t>
            </a:r>
          </a:p>
          <a:p>
            <a:r>
              <a:rPr lang="en-US" dirty="0"/>
              <a:t>F</a:t>
            </a:r>
            <a:r>
              <a:rPr lang="en-US" dirty="0" smtClean="0"/>
              <a:t>ooting width (from fdtn design data letter)</a:t>
            </a:r>
            <a:endParaRPr lang="en-US" dirty="0"/>
          </a:p>
          <a:p>
            <a:r>
              <a:rPr lang="en-US" dirty="0" smtClean="0"/>
              <a:t>Specific settlement values (start w/ 0.5 in increments)</a:t>
            </a:r>
          </a:p>
          <a:p>
            <a:r>
              <a:rPr lang="en-US" dirty="0" smtClean="0"/>
              <a:t>Footing input parameters</a:t>
            </a:r>
          </a:p>
          <a:p>
            <a:r>
              <a:rPr lang="en-US" dirty="0" smtClean="0"/>
              <a:t>Boring log (when you have multiple logs, use log closest to current wall section being analyzed)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Sample Energy Rating Submittal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" y="1172142"/>
            <a:ext cx="9126455" cy="4900509"/>
          </a:xfrm>
        </p:spPr>
      </p:pic>
    </p:spTree>
    <p:extLst>
      <p:ext uri="{BB962C8B-B14F-4D97-AF65-F5344CB8AC3E}">
        <p14:creationId xmlns:p14="http://schemas.microsoft.com/office/powerpoint/2010/main" val="24548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Footing Input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Embedment Depth, D</a:t>
            </a:r>
            <a:r>
              <a:rPr lang="en-US" baseline="-25000" dirty="0" smtClean="0"/>
              <a:t>f</a:t>
            </a:r>
            <a:r>
              <a:rPr lang="en-US" dirty="0" smtClean="0"/>
              <a:t> (ft)</a:t>
            </a:r>
          </a:p>
          <a:p>
            <a:r>
              <a:rPr lang="en-US" dirty="0" smtClean="0"/>
              <a:t>Footing Thickness, t (ft)</a:t>
            </a:r>
          </a:p>
          <a:p>
            <a:r>
              <a:rPr lang="en-US" dirty="0" smtClean="0"/>
              <a:t>Layer Thickness, H (ft)</a:t>
            </a:r>
          </a:p>
          <a:p>
            <a:r>
              <a:rPr lang="en-US" dirty="0" smtClean="0"/>
              <a:t>Elastic Modulus of Foundation Material,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fdtn</a:t>
            </a:r>
            <a:r>
              <a:rPr lang="en-US" dirty="0" smtClean="0"/>
              <a:t> (ksf) – 600,000 for Concrete or 4000 for MSE Wall Backfill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Clay Soils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24" y="1924485"/>
            <a:ext cx="7462151" cy="387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5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670"/>
            <a:ext cx="8229600" cy="1143000"/>
          </a:xfrm>
        </p:spPr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0232"/>
            <a:ext cx="852443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History</a:t>
            </a:r>
          </a:p>
          <a:p>
            <a:r>
              <a:rPr lang="en-US" sz="3600" dirty="0" smtClean="0"/>
              <a:t>GDOT Approach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Phase 1 - Soil Parameters</a:t>
            </a:r>
          </a:p>
          <a:p>
            <a:pPr marL="0" indent="0">
              <a:buNone/>
            </a:pPr>
            <a:r>
              <a:rPr lang="en-US" sz="3600" dirty="0" smtClean="0"/>
              <a:t> 	Phase 2 - WFI Analysis</a:t>
            </a:r>
          </a:p>
          <a:p>
            <a:r>
              <a:rPr lang="en-US" sz="3600" dirty="0" smtClean="0"/>
              <a:t>Report Recommendation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66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1773"/>
          </a:xfrm>
        </p:spPr>
        <p:txBody>
          <a:bodyPr/>
          <a:lstStyle/>
          <a:p>
            <a:r>
              <a:rPr lang="en-US" sz="2600" dirty="0">
                <a:solidFill>
                  <a:srgbClr val="4F81BD">
                    <a:lumMod val="75000"/>
                  </a:srgbClr>
                </a:solidFill>
              </a:rPr>
              <a:t>Phase 2 – </a:t>
            </a:r>
            <a:r>
              <a:rPr lang="en-US" sz="2600" dirty="0" smtClean="0">
                <a:solidFill>
                  <a:srgbClr val="4F81BD">
                    <a:lumMod val="75000"/>
                  </a:srgbClr>
                </a:solidFill>
              </a:rPr>
              <a:t>WFI </a:t>
            </a:r>
            <a:r>
              <a:rPr lang="en-US" sz="2600" dirty="0">
                <a:solidFill>
                  <a:srgbClr val="4F81BD">
                    <a:lumMod val="75000"/>
                  </a:srgbClr>
                </a:solidFill>
              </a:rPr>
              <a:t>Analysis and </a:t>
            </a:r>
            <a:r>
              <a:rPr lang="en-US" sz="2600" dirty="0" smtClean="0">
                <a:solidFill>
                  <a:srgbClr val="4F81BD">
                    <a:lumMod val="75000"/>
                  </a:srgbClr>
                </a:solidFill>
              </a:rPr>
              <a:t>Report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3465" y="1076771"/>
                <a:ext cx="8802169" cy="532403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Factored Bearing Resistance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dirty="0" smtClean="0"/>
                  <a:t>) Analysis (10.6.3.1)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R</m:t>
                        </m:r>
                      </m:sub>
                    </m:sSub>
                    <m:r>
                      <a:rPr lang="en-US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b</m:t>
                        </m:r>
                      </m:sub>
                    </m:sSub>
                    <m:r>
                      <a:rPr lang="en-US" sz="2400">
                        <a:latin typeface="Cambria Math"/>
                      </a:rPr>
                      <m:t> .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n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en-US" sz="2400" i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c</m:t>
                    </m:r>
                    <m:r>
                      <a:rPr lang="en-US" sz="2400" i="0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cm</m:t>
                        </m:r>
                      </m:sub>
                    </m:sSub>
                    <m:r>
                      <a:rPr lang="en-US" sz="2400" i="0">
                        <a:latin typeface="Cambria Math"/>
                      </a:rPr>
                      <m:t>+0.5∙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γ</m:t>
                    </m:r>
                    <m:r>
                      <a:rPr lang="en-US" sz="2400" i="0">
                        <a:latin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B</m:t>
                    </m:r>
                    <m:r>
                      <a:rPr lang="en-US" sz="2400" i="0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γm</m:t>
                        </m:r>
                      </m:sub>
                    </m:sSub>
                    <m:r>
                      <a:rPr lang="en-US" sz="2400" i="0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wγ</m:t>
                        </m:r>
                      </m:sub>
                    </m:sSub>
                    <m:r>
                      <a:rPr lang="en-US" sz="2400" i="0">
                        <a:latin typeface="Cambria Math"/>
                      </a:rPr>
                      <m:t>+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γ</m:t>
                    </m:r>
                    <m:r>
                      <a:rPr lang="en-US" sz="2400" i="0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f</m:t>
                        </m:r>
                      </m:sub>
                    </m:sSub>
                    <m:r>
                      <a:rPr lang="en-US" sz="2400" i="0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qm</m:t>
                        </m:r>
                      </m:sub>
                    </m:sSub>
                    <m:r>
                      <a:rPr lang="en-US" sz="2400" i="0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wq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>
                            <a:latin typeface="Cambria Math"/>
                          </a:rPr>
                          <m:t>𝛟</m:t>
                        </m:r>
                      </m:e>
                      <m:sub>
                        <m:r>
                          <a:rPr lang="en-US" sz="2200" b="1" i="0">
                            <a:latin typeface="Cambria Math"/>
                          </a:rPr>
                          <m:t>𝐛</m:t>
                        </m:r>
                      </m:sub>
                    </m:sSub>
                  </m:oMath>
                </a14:m>
                <a:r>
                  <a:rPr lang="en-US" sz="2200" dirty="0" smtClean="0"/>
                  <a:t> = Resistance Factor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>
                            <a:latin typeface="Cambria Math"/>
                          </a:rPr>
                          <m:t>𝐪</m:t>
                        </m:r>
                      </m:e>
                      <m:sub>
                        <m:r>
                          <a:rPr lang="en-US" sz="2200" b="1" i="0">
                            <a:latin typeface="Cambria Math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en-US" sz="2200" dirty="0" smtClean="0"/>
                  <a:t> = Nominal Bearing Resistance (ksf)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1" i="0">
                        <a:latin typeface="Cambria Math"/>
                      </a:rPr>
                      <m:t>𝐜</m:t>
                    </m:r>
                  </m:oMath>
                </a14:m>
                <a:r>
                  <a:rPr lang="en-US" sz="2200" dirty="0" smtClean="0"/>
                  <a:t> = Cohesion (undrained shear strength) (ksf)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>
                            <a:latin typeface="Cambria Math"/>
                          </a:rPr>
                          <m:t>𝐍</m:t>
                        </m:r>
                      </m:e>
                      <m:sub>
                        <m:r>
                          <a:rPr lang="en-US" sz="2200" b="1" i="0">
                            <a:latin typeface="Cambria Math"/>
                          </a:rPr>
                          <m:t>𝐜𝐦</m:t>
                        </m:r>
                      </m:sub>
                    </m:sSub>
                  </m:oMath>
                </a14:m>
                <a:r>
                  <a:rPr lang="en-US" sz="22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>
                            <a:latin typeface="Cambria Math"/>
                          </a:rPr>
                          <m:t>𝐍</m:t>
                        </m:r>
                      </m:e>
                      <m:sub>
                        <m:r>
                          <a:rPr lang="en-US" sz="2200" b="1" i="0">
                            <a:latin typeface="Cambria Math"/>
                          </a:rPr>
                          <m:t>𝛄</m:t>
                        </m:r>
                        <m:r>
                          <a:rPr lang="en-US" sz="2200" b="1" i="0">
                            <a:latin typeface="Cambria Math"/>
                          </a:rPr>
                          <m:t>𝐦</m:t>
                        </m:r>
                      </m:sub>
                    </m:sSub>
                  </m:oMath>
                </a14:m>
                <a:r>
                  <a:rPr lang="en-US" sz="2200" b="1" dirty="0" smtClean="0"/>
                  <a:t>,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>
                            <a:latin typeface="Cambria Math"/>
                          </a:rPr>
                          <m:t>𝐍</m:t>
                        </m:r>
                      </m:e>
                      <m:sub>
                        <m:r>
                          <a:rPr lang="en-US" sz="2200" b="1" i="0">
                            <a:latin typeface="Cambria Math"/>
                          </a:rPr>
                          <m:t>𝐪𝐦</m:t>
                        </m:r>
                      </m:sub>
                    </m:sSub>
                  </m:oMath>
                </a14:m>
                <a:r>
                  <a:rPr lang="en-US" sz="2200" dirty="0" smtClean="0"/>
                  <a:t> = Cohesion term/Surcharge term/Unit </a:t>
                </a:r>
                <a:r>
                  <a:rPr lang="en-US" sz="2200" dirty="0"/>
                  <a:t>W</a:t>
                </a:r>
                <a:r>
                  <a:rPr lang="en-US" sz="2200" dirty="0" smtClean="0"/>
                  <a:t>eight term x Shape </a:t>
                </a:r>
                <a:r>
                  <a:rPr lang="en-US" sz="2200" dirty="0"/>
                  <a:t>C</a:t>
                </a:r>
                <a:r>
                  <a:rPr lang="en-US" sz="2200" dirty="0" smtClean="0"/>
                  <a:t>orrection </a:t>
                </a:r>
                <a:r>
                  <a:rPr lang="en-US" sz="2200" dirty="0"/>
                  <a:t>F</a:t>
                </a:r>
                <a:r>
                  <a:rPr lang="en-US" sz="2200" dirty="0" smtClean="0"/>
                  <a:t>actors x Load </a:t>
                </a:r>
                <a:r>
                  <a:rPr lang="en-US" sz="2200" dirty="0"/>
                  <a:t>I</a:t>
                </a:r>
                <a:r>
                  <a:rPr lang="en-US" sz="2200" dirty="0" smtClean="0"/>
                  <a:t>nclination factors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200" b="1" i="0" smtClean="0">
                        <a:latin typeface="Cambria Math"/>
                      </a:rPr>
                      <m:t>𝛄</m:t>
                    </m:r>
                  </m:oMath>
                </a14:m>
                <a:r>
                  <a:rPr lang="en-US" sz="2200" dirty="0" smtClean="0"/>
                  <a:t> = Total (moist) Unit Weight of Soil (</a:t>
                </a:r>
                <a:r>
                  <a:rPr lang="en-US" sz="2200" dirty="0" err="1" smtClean="0"/>
                  <a:t>kcf</a:t>
                </a:r>
                <a:r>
                  <a:rPr lang="en-US" sz="2200" dirty="0" smtClean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0">
                        <a:latin typeface="Cambria Math"/>
                      </a:rPr>
                      <m:t>𝐁</m:t>
                    </m:r>
                  </m:oMath>
                </a14:m>
                <a:r>
                  <a:rPr lang="en-US" sz="2200" dirty="0" smtClean="0"/>
                  <a:t> = </a:t>
                </a:r>
                <a:r>
                  <a:rPr lang="en-US" sz="2200" dirty="0"/>
                  <a:t>F</a:t>
                </a:r>
                <a:r>
                  <a:rPr lang="en-US" sz="2200" dirty="0" smtClean="0"/>
                  <a:t>ooting Base Width/Strap Length (ft)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000" b="1" i="0">
                            <a:latin typeface="Cambria Math"/>
                          </a:rPr>
                          <m:t>𝐰</m:t>
                        </m:r>
                        <m:r>
                          <a:rPr lang="en-US" sz="2000" b="1" i="0">
                            <a:latin typeface="Cambria Math"/>
                          </a:rPr>
                          <m:t>𝛄</m:t>
                        </m:r>
                      </m:sub>
                    </m:sSub>
                  </m:oMath>
                </a14:m>
                <a:r>
                  <a:rPr lang="en-US" sz="22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000" b="1" i="0">
                            <a:latin typeface="Cambria Math"/>
                          </a:rPr>
                          <m:t>𝐰𝐪</m:t>
                        </m:r>
                      </m:sub>
                    </m:sSub>
                  </m:oMath>
                </a14:m>
                <a:r>
                  <a:rPr lang="en-US" sz="2200" dirty="0" smtClean="0"/>
                  <a:t>= Groundwater Table Correction Factors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/>
                          </a:rPr>
                          <m:t>𝐃</m:t>
                        </m:r>
                      </m:e>
                      <m:sub>
                        <m:r>
                          <a:rPr lang="en-US" sz="2000" b="1" i="0">
                            <a:latin typeface="Cambria Math"/>
                          </a:rPr>
                          <m:t>𝐟</m:t>
                        </m:r>
                      </m:sub>
                    </m:sSub>
                  </m:oMath>
                </a14:m>
                <a:r>
                  <a:rPr lang="en-US" sz="2200" dirty="0" smtClean="0"/>
                  <a:t> = Footing Embedment Depth (ft)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465" y="1076771"/>
                <a:ext cx="8802169" cy="5324030"/>
              </a:xfrm>
              <a:blipFill rotWithShape="1">
                <a:blip r:embed="rId2"/>
                <a:stretch>
                  <a:fillRect l="-1801" t="-1375" r="-1108" b="-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1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1773"/>
          </a:xfrm>
        </p:spPr>
        <p:txBody>
          <a:bodyPr/>
          <a:lstStyle/>
          <a:p>
            <a:r>
              <a:rPr lang="en-US" sz="2600" dirty="0">
                <a:solidFill>
                  <a:srgbClr val="4F81BD">
                    <a:lumMod val="75000"/>
                  </a:srgbClr>
                </a:solidFill>
              </a:rPr>
              <a:t>Phase 2 – </a:t>
            </a:r>
            <a:r>
              <a:rPr lang="en-US" sz="2600" dirty="0" smtClean="0">
                <a:solidFill>
                  <a:srgbClr val="4F81BD">
                    <a:lumMod val="75000"/>
                  </a:srgbClr>
                </a:solidFill>
              </a:rPr>
              <a:t>WFI </a:t>
            </a:r>
            <a:r>
              <a:rPr lang="en-US" sz="2600" dirty="0">
                <a:solidFill>
                  <a:srgbClr val="4F81BD">
                    <a:lumMod val="75000"/>
                  </a:srgbClr>
                </a:solidFill>
              </a:rPr>
              <a:t>Analysis and </a:t>
            </a:r>
            <a:r>
              <a:rPr lang="en-US" sz="2600" dirty="0" smtClean="0">
                <a:solidFill>
                  <a:srgbClr val="4F81BD">
                    <a:lumMod val="75000"/>
                  </a:srgbClr>
                </a:solidFill>
              </a:rPr>
              <a:t>Report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1690"/>
                <a:ext cx="8336422" cy="478447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Settlement Analysis (10.6.2.4)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𝑞</m:t>
                        </m:r>
                        <m:r>
                          <a:rPr lang="en-US" i="1">
                            <a:latin typeface="Cambria Math"/>
                          </a:rPr>
                          <m:t> ∙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 ∙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>
                            <a:latin typeface="Cambria Math"/>
                          </a:rPr>
                          <m:t>𝐬</m:t>
                        </m:r>
                      </m:e>
                      <m:sub>
                        <m:r>
                          <a:rPr lang="en-US" sz="2200" b="1" i="0">
                            <a:latin typeface="Cambria Math"/>
                          </a:rPr>
                          <m:t>𝐜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= Centerpoint Settlement (in) (for </a:t>
                </a:r>
                <a:r>
                  <a:rPr lang="en-US" sz="2200" dirty="0" err="1" smtClean="0"/>
                  <a:t>cohesionless</a:t>
                </a:r>
                <a:r>
                  <a:rPr lang="en-US" sz="2200" dirty="0" smtClean="0"/>
                  <a:t> soils only)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1" i="0">
                        <a:latin typeface="Cambria Math"/>
                      </a:rPr>
                      <m:t>𝐪</m:t>
                    </m:r>
                  </m:oMath>
                </a14:m>
                <a:r>
                  <a:rPr lang="en-US" sz="2200" dirty="0" smtClean="0"/>
                  <a:t> = Uniform Applied Stress/Bearing Pressure (ksf)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1" i="0">
                        <a:latin typeface="Cambria Math"/>
                      </a:rPr>
                      <m:t>𝐁</m:t>
                    </m:r>
                  </m:oMath>
                </a14:m>
                <a:r>
                  <a:rPr lang="en-US" sz="2200" dirty="0" smtClean="0"/>
                  <a:t> = Footing Base Width/Strap Length (MSE Walls Only)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n-US" sz="2200" b="1" i="0">
                            <a:latin typeface="Cambria Math"/>
                          </a:rPr>
                          <m:t>𝐡</m:t>
                        </m:r>
                      </m:sub>
                    </m:sSub>
                  </m:oMath>
                </a14:m>
                <a:r>
                  <a:rPr lang="en-US" sz="2200" dirty="0" smtClean="0"/>
                  <a:t> = Foundation Geometry Influence Factor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n-US" sz="2200" b="1" i="0">
                            <a:latin typeface="Cambria Math"/>
                          </a:rPr>
                          <m:t>𝐅</m:t>
                        </m:r>
                      </m:sub>
                    </m:sSub>
                  </m:oMath>
                </a14:m>
                <a:r>
                  <a:rPr lang="en-US" sz="2200" dirty="0" smtClean="0"/>
                  <a:t> = Foundation Flexibility Influence Factor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0"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n-US" sz="2200" b="1" i="0">
                            <a:latin typeface="Cambria Math"/>
                          </a:rPr>
                          <m:t>𝐄</m:t>
                        </m:r>
                      </m:sub>
                    </m:sSub>
                  </m:oMath>
                </a14:m>
                <a:r>
                  <a:rPr lang="en-US" sz="2200" dirty="0" smtClean="0"/>
                  <a:t> = Embedment Factor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1" i="0">
                        <a:latin typeface="Cambria Math"/>
                      </a:rPr>
                      <m:t>𝛖</m:t>
                    </m:r>
                  </m:oMath>
                </a14:m>
                <a:r>
                  <a:rPr lang="en-US" sz="2200" dirty="0" smtClean="0"/>
                  <a:t> = Poisson's Ratio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1" i="0">
                        <a:latin typeface="Cambria Math"/>
                      </a:rPr>
                      <m:t>𝐄</m:t>
                    </m:r>
                    <m:r>
                      <a:rPr lang="en-US" sz="2200" b="1" i="0">
                        <a:latin typeface="Cambria Math"/>
                      </a:rPr>
                      <m:t>′</m:t>
                    </m:r>
                  </m:oMath>
                </a14:m>
                <a:r>
                  <a:rPr lang="en-US" sz="2200" dirty="0" smtClean="0"/>
                  <a:t> = Elastic Modulus of Foundation Soil</a:t>
                </a:r>
                <a:endParaRPr lang="en-US" sz="22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1690"/>
                <a:ext cx="8336422" cy="4784473"/>
              </a:xfrm>
              <a:blipFill rotWithShape="1">
                <a:blip r:embed="rId2"/>
                <a:stretch>
                  <a:fillRect l="-1827" t="-2675" b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1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718"/>
            <a:ext cx="8229600" cy="6235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Output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57" y="817296"/>
            <a:ext cx="6965886" cy="4525963"/>
          </a:xfrm>
        </p:spPr>
      </p:pic>
      <p:sp>
        <p:nvSpPr>
          <p:cNvPr id="5" name="TextBox 4"/>
          <p:cNvSpPr txBox="1"/>
          <p:nvPr/>
        </p:nvSpPr>
        <p:spPr>
          <a:xfrm>
            <a:off x="809203" y="5445939"/>
            <a:ext cx="7444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30 feet high Wall Section has a 21 feet Footing Width (Strap Length)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bearing pressure (strength) for this wall section is 7.91 ksf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analysis, the graph is showing that if we control for 8 inches of settlement, we will get 8.06 ksf in bearing resistance (&gt; 7.91, so its ok)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1773"/>
          </a:xfrm>
        </p:spPr>
        <p:txBody>
          <a:bodyPr/>
          <a:lstStyle/>
          <a:p>
            <a:r>
              <a:rPr lang="en-US" sz="2600" dirty="0">
                <a:solidFill>
                  <a:srgbClr val="4F81BD">
                    <a:lumMod val="75000"/>
                  </a:srgbClr>
                </a:solidFill>
              </a:rPr>
              <a:t>Phase 2 – </a:t>
            </a:r>
            <a:r>
              <a:rPr lang="en-US" sz="2600" dirty="0" smtClean="0">
                <a:solidFill>
                  <a:srgbClr val="4F81BD">
                    <a:lumMod val="75000"/>
                  </a:srgbClr>
                </a:solidFill>
              </a:rPr>
              <a:t>WFI </a:t>
            </a:r>
            <a:r>
              <a:rPr lang="en-US" sz="2600" dirty="0">
                <a:solidFill>
                  <a:srgbClr val="4F81BD">
                    <a:lumMod val="75000"/>
                  </a:srgbClr>
                </a:solidFill>
              </a:rPr>
              <a:t>Analysis and </a:t>
            </a:r>
            <a:r>
              <a:rPr lang="en-US" sz="2600" dirty="0" smtClean="0">
                <a:solidFill>
                  <a:srgbClr val="4F81BD">
                    <a:lumMod val="75000"/>
                  </a:srgbClr>
                </a:solidFill>
              </a:rPr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690"/>
            <a:ext cx="8336422" cy="47844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Differential Settlement Analysis (C11.10.4.1-1 &amp; C11.6.2.2)</a:t>
            </a:r>
          </a:p>
          <a:p>
            <a:r>
              <a:rPr lang="en-US" dirty="0" smtClean="0"/>
              <a:t>The ratio of the difference in settlement of adjacent wall sections and their horizontal distance</a:t>
            </a:r>
          </a:p>
          <a:p>
            <a:r>
              <a:rPr lang="en-US" dirty="0" smtClean="0"/>
              <a:t>Purpose is to avoid overstressing the wall - a section of wall could potentially cause other sections or the entire wall system to fail</a:t>
            </a:r>
          </a:p>
          <a:p>
            <a:r>
              <a:rPr lang="en-US" dirty="0" smtClean="0"/>
              <a:t>Limit for MSE Walls is 1/100 (&lt;0.01)</a:t>
            </a:r>
          </a:p>
          <a:p>
            <a:r>
              <a:rPr lang="en-US" dirty="0" smtClean="0"/>
              <a:t>Limit for Conventional Retaining walls is 1/1000 (&lt;0.001)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Differential Settlement Check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" y="1577947"/>
            <a:ext cx="9115422" cy="4970975"/>
          </a:xfrm>
        </p:spPr>
      </p:pic>
    </p:spTree>
    <p:extLst>
      <p:ext uri="{BB962C8B-B14F-4D97-AF65-F5344CB8AC3E}">
        <p14:creationId xmlns:p14="http://schemas.microsoft.com/office/powerpoint/2010/main" val="15663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WFI Report Recommendation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" y="1145244"/>
            <a:ext cx="9144355" cy="5098874"/>
          </a:xfrm>
        </p:spPr>
      </p:pic>
    </p:spTree>
    <p:extLst>
      <p:ext uri="{BB962C8B-B14F-4D97-AF65-F5344CB8AC3E}">
        <p14:creationId xmlns:p14="http://schemas.microsoft.com/office/powerpoint/2010/main" val="5410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Any Questions?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Allowable Stress Design (ASD) was used generally in the US for foundation design</a:t>
            </a:r>
          </a:p>
          <a:p>
            <a:endParaRPr lang="en-US" dirty="0" smtClean="0"/>
          </a:p>
          <a:p>
            <a:r>
              <a:rPr lang="en-US" dirty="0" smtClean="0"/>
              <a:t>Work began on developing Load and Resistance Factor Design (LRFD) in 1989</a:t>
            </a:r>
          </a:p>
          <a:p>
            <a:endParaRPr lang="en-US" dirty="0" smtClean="0"/>
          </a:p>
          <a:p>
            <a:r>
              <a:rPr lang="en-US" dirty="0" smtClean="0"/>
              <a:t>In 1994, AASHTO approved LRFD spec. for use</a:t>
            </a:r>
          </a:p>
        </p:txBody>
      </p:sp>
    </p:spTree>
    <p:extLst>
      <p:ext uri="{BB962C8B-B14F-4D97-AF65-F5344CB8AC3E}">
        <p14:creationId xmlns:p14="http://schemas.microsoft.com/office/powerpoint/2010/main" val="38309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History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In 2000, FHWA required </a:t>
            </a:r>
            <a:r>
              <a:rPr lang="en-US" dirty="0" smtClean="0">
                <a:solidFill>
                  <a:prstClr val="black"/>
                </a:solidFill>
              </a:rPr>
              <a:t>all DOTs </a:t>
            </a:r>
            <a:r>
              <a:rPr lang="en-US" dirty="0">
                <a:solidFill>
                  <a:prstClr val="black"/>
                </a:solidFill>
              </a:rPr>
              <a:t>to design </a:t>
            </a:r>
            <a:r>
              <a:rPr lang="en-US" dirty="0" smtClean="0">
                <a:solidFill>
                  <a:prstClr val="black"/>
                </a:solidFill>
              </a:rPr>
              <a:t>structures </a:t>
            </a:r>
            <a:r>
              <a:rPr lang="en-US" dirty="0">
                <a:solidFill>
                  <a:prstClr val="black"/>
                </a:solidFill>
              </a:rPr>
              <a:t>in </a:t>
            </a:r>
            <a:r>
              <a:rPr lang="en-US" dirty="0" smtClean="0">
                <a:solidFill>
                  <a:prstClr val="black"/>
                </a:solidFill>
              </a:rPr>
              <a:t>LRFD for PE authorized projects let after </a:t>
            </a:r>
            <a:r>
              <a:rPr lang="en-US" dirty="0">
                <a:solidFill>
                  <a:prstClr val="black"/>
                </a:solidFill>
              </a:rPr>
              <a:t>October 1, </a:t>
            </a:r>
            <a:r>
              <a:rPr lang="en-US" dirty="0" smtClean="0">
                <a:solidFill>
                  <a:prstClr val="black"/>
                </a:solidFill>
              </a:rPr>
              <a:t>2007, </a:t>
            </a:r>
            <a:r>
              <a:rPr lang="en-US" dirty="0">
                <a:solidFill>
                  <a:prstClr val="black"/>
                </a:solidFill>
              </a:rPr>
              <a:t>or provide justification and a </a:t>
            </a:r>
            <a:r>
              <a:rPr lang="en-US" dirty="0" smtClean="0">
                <a:solidFill>
                  <a:prstClr val="black"/>
                </a:solidFill>
              </a:rPr>
              <a:t>timeline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GDOT </a:t>
            </a:r>
            <a:r>
              <a:rPr lang="en-US" dirty="0" smtClean="0">
                <a:solidFill>
                  <a:prstClr val="black"/>
                </a:solidFill>
              </a:rPr>
              <a:t>first developed an LRFD process for deep foundations, and subsequently a process for shallow foundations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GDOT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Phase 1 - Foundation &amp; Retained Soil Parameters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Phase 2 – WFI Analysis and Report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74645"/>
              </p:ext>
            </p:extLst>
          </p:nvPr>
        </p:nvGraphicFramePr>
        <p:xfrm>
          <a:off x="179463" y="1939895"/>
          <a:ext cx="8725255" cy="211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2588334"/>
              </p:ext>
            </p:extLst>
          </p:nvPr>
        </p:nvGraphicFramePr>
        <p:xfrm>
          <a:off x="0" y="4477996"/>
          <a:ext cx="9144000" cy="208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6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088"/>
            <a:ext cx="8229600" cy="9374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Phase 1 – Wall Envelope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854"/>
            <a:ext cx="8686800" cy="5204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WFI process starts with receiving a </a:t>
            </a:r>
            <a:r>
              <a:rPr lang="en-US" sz="2000" u="sng" dirty="0" smtClean="0"/>
              <a:t>Wall Envelope</a:t>
            </a:r>
            <a:r>
              <a:rPr lang="en-US" sz="2000" dirty="0" smtClean="0"/>
              <a:t> from the Bridge Office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3" y="1273323"/>
            <a:ext cx="8468882" cy="55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90" y="846138"/>
            <a:ext cx="2961118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</a:rPr>
              <a:t>Phase </a:t>
            </a:r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1 </a:t>
            </a:r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</a:rPr>
              <a:t>– Geotechnical Investigation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72" y="1"/>
            <a:ext cx="2634348" cy="385966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52293" y="2200368"/>
            <a:ext cx="3008313" cy="36769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Drilling</a:t>
            </a:r>
            <a:endParaRPr lang="en-US" sz="2800" dirty="0">
              <a:solidFill>
                <a:prstClr val="black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Soil/Rock Sample Examination</a:t>
            </a:r>
          </a:p>
          <a:p>
            <a:pPr marL="342900" lvl="0" indent="-3429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Lab Tests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72" y="3859666"/>
            <a:ext cx="5426528" cy="2998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80" y="0"/>
            <a:ext cx="2803020" cy="2102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20" y="1880075"/>
            <a:ext cx="2803020" cy="197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5515"/>
            <a:ext cx="9143999" cy="62506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</a:rPr>
              <a:t>Phase </a:t>
            </a:r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1 - </a:t>
            </a:r>
            <a:r>
              <a:rPr lang="en-US" sz="2800" dirty="0"/>
              <a:t>Boring </a:t>
            </a:r>
            <a:r>
              <a:rPr lang="en-US" sz="2800" dirty="0" smtClean="0"/>
              <a:t>Logs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05" y="825388"/>
            <a:ext cx="4868786" cy="60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</a:rPr>
              <a:t>Phase </a:t>
            </a:r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1 </a:t>
            </a:r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</a:rPr>
              <a:t>– Wall Soil Parameters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598"/>
            <a:ext cx="8229600" cy="52556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Foundation &amp; Retained Soil Parameter </a:t>
            </a:r>
            <a:r>
              <a:rPr lang="en-US" dirty="0" smtClean="0"/>
              <a:t>Letter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determine soil parameters based on the following:</a:t>
            </a:r>
            <a:endParaRPr lang="en-US" dirty="0"/>
          </a:p>
          <a:p>
            <a:pPr lvl="1"/>
            <a:r>
              <a:rPr lang="en-US" dirty="0" smtClean="0"/>
              <a:t>Geotechnical </a:t>
            </a:r>
            <a:r>
              <a:rPr lang="en-US" dirty="0"/>
              <a:t>investigation/geology</a:t>
            </a:r>
          </a:p>
          <a:p>
            <a:pPr lvl="1"/>
            <a:r>
              <a:rPr lang="en-US" dirty="0" smtClean="0"/>
              <a:t>Finished </a:t>
            </a:r>
            <a:r>
              <a:rPr lang="en-US" dirty="0"/>
              <a:t>boring </a:t>
            </a:r>
            <a:r>
              <a:rPr lang="en-US" dirty="0" smtClean="0"/>
              <a:t>logs</a:t>
            </a:r>
          </a:p>
          <a:p>
            <a:pPr lvl="1"/>
            <a:r>
              <a:rPr lang="en-US" dirty="0" smtClean="0"/>
              <a:t>Shallow Foundations LRFD Spreadsheet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letter to the bridge office stating the following soil parameters (for foundation &amp; retained soil):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Soil Unit Weight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Internal Friction Angle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Cohesion (Usually Zero)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93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B4A4B1AD13A409A5D6D4AC2F76699" ma:contentTypeVersion="2" ma:contentTypeDescription="Create a new document." ma:contentTypeScope="" ma:versionID="7cf3a86d19263027ce8a97c831679af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c65cf33cbf93cc46951679f6e6e9ae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9A8921-FCA4-46DF-8145-4C2DEBF7FCF9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17A851-39B7-42A8-AEBA-6F67BA4C1D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B1F075-3986-46E1-BB1A-65DE1AD164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14244</TotalTime>
  <Words>892</Words>
  <Application>Microsoft Office PowerPoint</Application>
  <PresentationFormat>On-screen Show (4:3)</PresentationFormat>
  <Paragraphs>123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Custom Design</vt:lpstr>
      <vt:lpstr>  GDOT Approach to  Wall Foundation Investigations</vt:lpstr>
      <vt:lpstr>Presentation Outline</vt:lpstr>
      <vt:lpstr>History</vt:lpstr>
      <vt:lpstr>History Cont’d</vt:lpstr>
      <vt:lpstr>GDOT Approach</vt:lpstr>
      <vt:lpstr>Phase 1 – Wall Envelope</vt:lpstr>
      <vt:lpstr>Phase 1 – Geotechnical Investigation</vt:lpstr>
      <vt:lpstr>Phase 1 - Boring Logs</vt:lpstr>
      <vt:lpstr>Phase 1 – Wall Soil Parameters</vt:lpstr>
      <vt:lpstr>Soil Parameter Calculations</vt:lpstr>
      <vt:lpstr>End of Phase 1</vt:lpstr>
      <vt:lpstr>Phase 2</vt:lpstr>
      <vt:lpstr>Phase 2 – WFI Analysis and Report</vt:lpstr>
      <vt:lpstr>PowerPoint Presentation</vt:lpstr>
      <vt:lpstr>Divide Wall into Height Sections</vt:lpstr>
      <vt:lpstr>“Input” Tab on Spreadsheet</vt:lpstr>
      <vt:lpstr>Sample Energy Rating Submittal</vt:lpstr>
      <vt:lpstr>Footing Input Parameters</vt:lpstr>
      <vt:lpstr>Clay Soils</vt:lpstr>
      <vt:lpstr>Phase 2 – WFI Analysis and Report</vt:lpstr>
      <vt:lpstr>Phase 2 – WFI Analysis and Report</vt:lpstr>
      <vt:lpstr>Output</vt:lpstr>
      <vt:lpstr>Phase 2 – WFI Analysis and Report</vt:lpstr>
      <vt:lpstr>Differential Settlement Check</vt:lpstr>
      <vt:lpstr>WFI Report Recommendation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GDOT PowerPoint Template - 2015</dc:title>
  <dc:creator>c m</dc:creator>
  <cp:lastModifiedBy>Adelakun, Adebola</cp:lastModifiedBy>
  <cp:revision>173</cp:revision>
  <cp:lastPrinted>2016-08-23T17:11:35Z</cp:lastPrinted>
  <dcterms:created xsi:type="dcterms:W3CDTF">2015-04-21T15:04:52Z</dcterms:created>
  <dcterms:modified xsi:type="dcterms:W3CDTF">2016-10-06T19:35:43Z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0x010100702B4A4B1AD13A409A5D6D4AC2F76699</vt:lpwstr>
  </property>
</Properties>
</file>